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81" r:id="rId3"/>
    <p:sldId id="288" r:id="rId4"/>
    <p:sldId id="257" r:id="rId5"/>
    <p:sldId id="287" r:id="rId6"/>
    <p:sldId id="280" r:id="rId7"/>
    <p:sldId id="282" r:id="rId8"/>
    <p:sldId id="283" r:id="rId9"/>
    <p:sldId id="284" r:id="rId10"/>
    <p:sldId id="285" r:id="rId11"/>
    <p:sldId id="286" r:id="rId12"/>
  </p:sldIdLst>
  <p:sldSz cx="12192000" cy="6858000"/>
  <p:notesSz cx="6858000" cy="9144000"/>
  <p:defaultTextStyle>
    <a:defPPr>
      <a:defRPr lang="es-P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92"/>
  </p:normalViewPr>
  <p:slideViewPr>
    <p:cSldViewPr snapToGrid="0" snapToObjects="1">
      <p:cViewPr>
        <p:scale>
          <a:sx n="94" d="100"/>
          <a:sy n="94" d="100"/>
        </p:scale>
        <p:origin x="-24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4E9843-1EA3-3845-BDBF-C1C78966A190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0BA28-6738-1C44-9F23-BBB1028F7A15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301624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20BA28-6738-1C44-9F23-BBB1028F7A15}" type="slidenum">
              <a:rPr lang="es-PR" smtClean="0"/>
              <a:t>2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512252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D47CE7-593A-0147-B0B2-D7179E91F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7D29504-196B-ED45-9E3A-2BF70EF3A7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5E89AD1-E5ED-2141-8BFC-DF9E64D18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9A90E0-15B9-0D48-96AB-24367ADCA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4E5EBA-820F-5041-AB60-678AD4AD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104193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2F535B-065A-E043-8C2F-602855FE1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E257CC8-801B-6441-88E4-06F67502C3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68D2CC-92DF-2441-8F63-AB8A8E72B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E5C717-B0EE-D44D-8935-63498A8F0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D587F5-7D67-0246-9795-3C8A1B221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676587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CFC770D-30C2-644D-BD9C-4B00F772A8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2AB3A3-27A4-C24D-9C63-594DBDE7C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AFAB23-073A-F442-A0CE-A00AE08F2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13CC846-DE4C-B647-AB2A-39D5ACAA6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6B4806-9E3E-5E48-8CBD-4501BC044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090102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94335-356E-A441-AE40-B822B7797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898B5B-F478-ED41-8A54-EDF196C9F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6B242D-B46E-7740-B919-0426427EF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B8BD21-76F8-C640-B7DB-664572477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E0B7EB-DEFC-D141-B82F-902A7F887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065900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8AD941-93E6-BC4B-B73E-EC96F9584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49E8C5F-33C3-0447-B183-5692B10A4C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18EEE6-E2A6-4643-9CA0-A74250CD0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F0A98B-35F0-694A-A648-18C693BA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071746-DD80-D240-94B5-07792A07B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18065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4525EF-0940-7E4B-8339-C0F3445A9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E5AB2F-AE98-B846-8406-38CA533877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9C7BDCB-1F26-7E4F-9771-41942CA227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43F9BA-3805-9C44-B6E7-0A93D5FE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AD4616-3B8A-0D4C-AA99-9E7831C94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6D6FD3-5406-7946-86F9-8FE29158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981880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799AE7-B085-7442-8900-9B252AA65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00BC4-51DD-1A4F-8082-18641D394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823F5C-769A-AB41-9179-9B0DDB8A4C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3590154-8703-9244-8922-655EEDA30F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BBF2BE-94A2-B84A-B883-DC4E5C05B1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051D8E-4F74-EE4D-95DB-534809A97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EE262F0-37F4-6443-9BE2-3CB8C72DD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5CAA031-4F72-F945-9B6D-F2C4E7ABC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3171107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38F56A-E164-8543-BDC7-5ED39BB90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6763C99-817D-AF4F-ABAC-45108E36B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D26F230-FBB9-4341-BDEF-F60609A1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C14AE8A-BCDD-2945-8DD2-F8FA58104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610283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2752CF5-9B3B-F345-947A-25C3E5429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2663B10-B767-2747-981E-6F22E6213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C07DD9-7274-5D4A-B5FE-B8ED1538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43106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E9618E-F244-5842-8D1A-4D85D7035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9AD6BD-75BF-BB4E-917D-90239F5D8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1423443-CA14-BA4F-88CF-EE482CC35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F55970-97F3-044D-B109-B32C160D5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D5C1042-1310-F141-86E8-CD97954FC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A08821-355D-3644-A446-3788AC0A8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911046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9A3C40-DE5B-2648-AA82-359674C1B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A63AF5C-01AA-AF49-A776-6966F4689B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3ABF948-15CE-A742-869F-5F6C9962C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01F8203-C62C-D746-A502-2F5009095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0BC3360-2CA7-3B4C-9CF1-5D69431C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E18A42F-2020-624B-B930-FFB46858D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529043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CAE577B-2211-5B4C-9491-4DF70D9F2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2A2663-C104-D144-B611-8BC1F6D09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P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5DD48D-749A-DE4E-9457-3CDA6DF333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43D30-9363-2949-B491-6689CC2E5279}" type="datetimeFigureOut">
              <a:rPr lang="es-PR" smtClean="0"/>
              <a:t>11/26/18</a:t>
            </a:fld>
            <a:endParaRPr lang="es-P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A083137-1860-C34D-B02D-67E6AF7C7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F2A818-E1D6-F346-9771-2EC6D324C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44A2AF-B852-1D4C-BC63-3188C9B4BD09}" type="slidenum">
              <a:rPr lang="es-PR" smtClean="0"/>
              <a:t>‹Nº›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1080646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openxmlformats.org/officeDocument/2006/relationships/image" Target="../media/image9.tiff"/><Relationship Id="rId7" Type="http://schemas.openxmlformats.org/officeDocument/2006/relationships/image" Target="../media/image12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1.tiff"/><Relationship Id="rId4" Type="http://schemas.openxmlformats.org/officeDocument/2006/relationships/image" Target="../media/image10.tiff"/><Relationship Id="rId9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DAFBDC-41E6-7A4C-BC6A-340E47ACC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2218" y="1222715"/>
            <a:ext cx="4509030" cy="2878591"/>
          </a:xfrm>
        </p:spPr>
        <p:txBody>
          <a:bodyPr>
            <a:noAutofit/>
          </a:bodyPr>
          <a:lstStyle/>
          <a:p>
            <a:pPr algn="l"/>
            <a:r>
              <a:rPr lang="es-PR" sz="4800" dirty="0">
                <a:latin typeface="San Francisco Display Ultraligh" panose="020B0304030202060204" pitchFamily="34" charset="77"/>
              </a:rPr>
              <a:t>Reapproaching Property Rights and Wireless License Values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91CBD246-38C2-174F-BD16-C9F01B7666AA}"/>
              </a:ext>
            </a:extLst>
          </p:cNvPr>
          <p:cNvSpPr txBox="1">
            <a:spLocks/>
          </p:cNvSpPr>
          <p:nvPr/>
        </p:nvSpPr>
        <p:spPr>
          <a:xfrm>
            <a:off x="0" y="5080000"/>
            <a:ext cx="11008813" cy="1778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PR" sz="2000" dirty="0">
                <a:latin typeface="San Francisco Display Ultraligh" panose="020B0304030202060204" pitchFamily="34" charset="77"/>
              </a:rPr>
              <a:t>Idea adopted from:</a:t>
            </a:r>
            <a:endParaRPr lang="es-PR" sz="1400" dirty="0">
              <a:latin typeface="San Francisco Display Ultraligh" panose="020B0304030202060204" pitchFamily="34" charset="77"/>
            </a:endParaRPr>
          </a:p>
          <a:p>
            <a:pPr algn="l"/>
            <a:r>
              <a:rPr lang="es-PR" sz="1600" dirty="0">
                <a:latin typeface="San Francisco Display Ultraligh" panose="020B0304030202060204" pitchFamily="34" charset="77"/>
              </a:rPr>
              <a:t>Hazlett, T. (2008). Property Rights and Wireless License Values. </a:t>
            </a:r>
            <a:r>
              <a:rPr lang="es-PR" sz="1600" i="1" dirty="0">
                <a:latin typeface="San Francisco Display Ultraligh" panose="020B0304030202060204" pitchFamily="34" charset="77"/>
              </a:rPr>
              <a:t>The Journal of Law &amp; Economics,</a:t>
            </a:r>
            <a:r>
              <a:rPr lang="es-PR" sz="1600" dirty="0">
                <a:latin typeface="San Francisco Display Ultraligh" panose="020B0304030202060204" pitchFamily="34" charset="77"/>
              </a:rPr>
              <a:t> </a:t>
            </a:r>
            <a:r>
              <a:rPr lang="es-PR" sz="1600" i="1" dirty="0">
                <a:latin typeface="San Francisco Display Ultraligh" panose="020B0304030202060204" pitchFamily="34" charset="77"/>
              </a:rPr>
              <a:t>51 </a:t>
            </a:r>
            <a:r>
              <a:rPr lang="es-PR" sz="1600" dirty="0">
                <a:latin typeface="San Francisco Display Ultraligh" panose="020B0304030202060204" pitchFamily="34" charset="77"/>
              </a:rPr>
              <a:t>(3), 563-598. </a:t>
            </a:r>
            <a:endParaRPr lang="es-PR" sz="1050" dirty="0">
              <a:latin typeface="San Francisco Display Ultraligh" panose="020B0304030202060204" pitchFamily="34" charset="77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171363C-54D1-F748-A3BA-DFECDBC65CFD}"/>
              </a:ext>
            </a:extLst>
          </p:cNvPr>
          <p:cNvSpPr/>
          <p:nvPr/>
        </p:nvSpPr>
        <p:spPr>
          <a:xfrm>
            <a:off x="5704419" y="4019857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PR" b="1" dirty="0">
                <a:solidFill>
                  <a:srgbClr val="333333"/>
                </a:solidFill>
                <a:latin typeface="Arial" panose="020B0604020202020204" pitchFamily="34" charset="0"/>
              </a:rPr>
              <a:t>Connor Boone</a:t>
            </a:r>
          </a:p>
          <a:p>
            <a:r>
              <a:rPr lang="es-PR" b="1" dirty="0">
                <a:solidFill>
                  <a:srgbClr val="333333"/>
                </a:solidFill>
                <a:latin typeface="Arial" panose="020B0604020202020204" pitchFamily="34" charset="0"/>
              </a:rPr>
              <a:t>Martin McNulty</a:t>
            </a:r>
          </a:p>
          <a:p>
            <a:r>
              <a:rPr lang="es-PR" b="1" dirty="0">
                <a:solidFill>
                  <a:srgbClr val="333333"/>
                </a:solidFill>
                <a:latin typeface="Arial" panose="020B0604020202020204" pitchFamily="34" charset="0"/>
              </a:rPr>
              <a:t>Rushma Khatri</a:t>
            </a:r>
          </a:p>
          <a:p>
            <a:endParaRPr lang="es-PR" b="1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endParaRPr lang="es-PR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3BC6AB2-7BB9-0E4A-8858-CD1C3BEA15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96" y="826979"/>
            <a:ext cx="3806216" cy="467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997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1D70FA-B463-8044-9F30-52A928A2F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R" dirty="0"/>
              <a:t>V. Explanations and Results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6792D6D-C400-F646-92F9-C6B3C692C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991336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B4E611-C472-A746-B805-BB60993BC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R" dirty="0"/>
              <a:t>Questions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6468EB-E493-7140-BB75-36CDC47EE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317030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10CF53A-E71A-2040-AC48-260BD3ED9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4493" y="-1068866"/>
            <a:ext cx="13188916" cy="823614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D699FB6-5583-084B-A459-36317552C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2589" y="590549"/>
            <a:ext cx="10515600" cy="1325563"/>
          </a:xfrm>
        </p:spPr>
        <p:txBody>
          <a:bodyPr>
            <a:normAutofit/>
          </a:bodyPr>
          <a:lstStyle/>
          <a:p>
            <a:r>
              <a:rPr lang="es-PR" sz="4000" dirty="0">
                <a:latin typeface="Bebas" pitchFamily="2" charset="0"/>
              </a:rPr>
              <a:t>Contents of Report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4D6788-0695-6F41-BFF8-26F7EB11A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2589" y="1253331"/>
            <a:ext cx="10515600" cy="4351338"/>
          </a:xfrm>
        </p:spPr>
        <p:txBody>
          <a:bodyPr/>
          <a:lstStyle/>
          <a:p>
            <a:pPr marL="571500" indent="-571500">
              <a:buFont typeface="+mj-lt"/>
              <a:buAutoNum type="romanUcPeriod"/>
            </a:pPr>
            <a:endParaRPr lang="es-PR" dirty="0">
              <a:latin typeface="San Francisco Display Ultraligh" panose="020B0304030202060204" pitchFamily="34" charset="77"/>
            </a:endParaRP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Background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Explanation of Variables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Valididity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Data Reporting</a:t>
            </a:r>
          </a:p>
          <a:p>
            <a:pPr marL="571500" indent="-571500">
              <a:buFont typeface="+mj-lt"/>
              <a:buAutoNum type="romanUcPeriod"/>
            </a:pPr>
            <a:r>
              <a:rPr lang="es-PR" dirty="0">
                <a:latin typeface="San Francisco Display Ultraligh" panose="020B0304030202060204" pitchFamily="34" charset="77"/>
              </a:rPr>
              <a:t>Explanations and Results</a:t>
            </a:r>
          </a:p>
        </p:txBody>
      </p:sp>
    </p:spTree>
    <p:extLst>
      <p:ext uri="{BB962C8B-B14F-4D97-AF65-F5344CB8AC3E}">
        <p14:creationId xmlns:p14="http://schemas.microsoft.com/office/powerpoint/2010/main" val="628695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1D9162A-3C30-EA4C-968C-36F2F093F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948" y="3429000"/>
            <a:ext cx="3879273" cy="305492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E454FD6-DE0C-CF45-BBE3-052AA1270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6400" y="664525"/>
            <a:ext cx="2181241" cy="2719614"/>
          </a:xfrm>
          <a:prstGeom prst="rect">
            <a:avLst/>
          </a:prstGeom>
        </p:spPr>
      </p:pic>
      <p:pic>
        <p:nvPicPr>
          <p:cNvPr id="33" name="Imagen 32">
            <a:extLst>
              <a:ext uri="{FF2B5EF4-FFF2-40B4-BE49-F238E27FC236}">
                <a16:creationId xmlns:a16="http://schemas.microsoft.com/office/drawing/2014/main" id="{5AFE14B5-A25E-1C42-B8EC-0021D035CD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5303" y="2024332"/>
            <a:ext cx="5968217" cy="4742534"/>
          </a:xfrm>
          <a:prstGeom prst="rect">
            <a:avLst/>
          </a:prstGeom>
        </p:spPr>
      </p:pic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6354D713-15B8-2049-872F-DE0A503B3744}"/>
              </a:ext>
            </a:extLst>
          </p:cNvPr>
          <p:cNvCxnSpPr>
            <a:cxnSpLocks/>
          </p:cNvCxnSpPr>
          <p:nvPr/>
        </p:nvCxnSpPr>
        <p:spPr>
          <a:xfrm flipH="1">
            <a:off x="3861663" y="1799101"/>
            <a:ext cx="4559002" cy="29347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pic>
        <p:nvPicPr>
          <p:cNvPr id="8" name="Imagen 7">
            <a:extLst>
              <a:ext uri="{FF2B5EF4-FFF2-40B4-BE49-F238E27FC236}">
                <a16:creationId xmlns:a16="http://schemas.microsoft.com/office/drawing/2014/main" id="{CE517878-3F1B-6941-AE55-F984AD9C46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4814" y="2174532"/>
            <a:ext cx="1211943" cy="1211943"/>
          </a:xfrm>
          <a:prstGeom prst="rect">
            <a:avLst/>
          </a:prstGeom>
        </p:spPr>
      </p:pic>
      <p:sp>
        <p:nvSpPr>
          <p:cNvPr id="11" name="Elipse 10">
            <a:extLst>
              <a:ext uri="{FF2B5EF4-FFF2-40B4-BE49-F238E27FC236}">
                <a16:creationId xmlns:a16="http://schemas.microsoft.com/office/drawing/2014/main" id="{41A67FF9-9C6D-7F43-A6F7-85DE7E9B917E}"/>
              </a:ext>
            </a:extLst>
          </p:cNvPr>
          <p:cNvSpPr/>
          <p:nvPr/>
        </p:nvSpPr>
        <p:spPr>
          <a:xfrm>
            <a:off x="6764749" y="2634883"/>
            <a:ext cx="272075" cy="28998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R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23DCF6D-2719-1449-888B-F1EF7E51CBD4}"/>
              </a:ext>
            </a:extLst>
          </p:cNvPr>
          <p:cNvSpPr txBox="1"/>
          <p:nvPr/>
        </p:nvSpPr>
        <p:spPr>
          <a:xfrm>
            <a:off x="6586429" y="1389702"/>
            <a:ext cx="62871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R" sz="9600" dirty="0">
                <a:latin typeface="San Francisco Display Ultraligh" panose="020B0304030202060204" pitchFamily="34" charset="77"/>
              </a:rPr>
              <a:t>^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40721135-5168-FC48-9619-D64EDD2F37FE}"/>
              </a:ext>
            </a:extLst>
          </p:cNvPr>
          <p:cNvSpPr/>
          <p:nvPr/>
        </p:nvSpPr>
        <p:spPr>
          <a:xfrm>
            <a:off x="199214" y="169511"/>
            <a:ext cx="5359159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s-PR" sz="2800" dirty="0">
                <a:latin typeface="Bebas" pitchFamily="2" charset="0"/>
              </a:rPr>
              <a:t>Background</a:t>
            </a:r>
          </a:p>
          <a:p>
            <a:r>
              <a:rPr lang="es-PR" sz="2800" dirty="0">
                <a:latin typeface="San Francisco Display Ultraligh" panose="020B0304030202060204" pitchFamily="34" charset="77"/>
              </a:rPr>
              <a:t>     The electromagnetic spectrum</a:t>
            </a:r>
            <a:endParaRPr lang="es-PR" sz="2400" dirty="0">
              <a:latin typeface="San Francisco Display Ultraligh" panose="020B0304030202060204" pitchFamily="34" charset="77"/>
            </a:endParaRPr>
          </a:p>
        </p:txBody>
      </p:sp>
      <p:pic>
        <p:nvPicPr>
          <p:cNvPr id="36" name="Imagen 35">
            <a:extLst>
              <a:ext uri="{FF2B5EF4-FFF2-40B4-BE49-F238E27FC236}">
                <a16:creationId xmlns:a16="http://schemas.microsoft.com/office/drawing/2014/main" id="{A406968B-41D3-BD4B-AAE7-C999995CBD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7230" y="2024332"/>
            <a:ext cx="8887867" cy="393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525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4803F32-6D59-C847-833C-ED4EAD8683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29919"/>
          <a:stretch/>
        </p:blipFill>
        <p:spPr>
          <a:xfrm>
            <a:off x="7858816" y="4517680"/>
            <a:ext cx="2077314" cy="1563642"/>
          </a:xfrm>
          <a:prstGeom prst="rect">
            <a:avLst/>
          </a:prstGeom>
        </p:spPr>
      </p:pic>
      <p:pic>
        <p:nvPicPr>
          <p:cNvPr id="5" name="Imagen 4" descr="Imagen que contiene texto&#10;&#10;&#10;&#10;Descripción generada automáticamente">
            <a:extLst>
              <a:ext uri="{FF2B5EF4-FFF2-40B4-BE49-F238E27FC236}">
                <a16:creationId xmlns:a16="http://schemas.microsoft.com/office/drawing/2014/main" id="{19AC975E-5275-554E-BF92-1095AC9C0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415" y="3005697"/>
            <a:ext cx="5294716" cy="170754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n 6">
            <a:extLst>
              <a:ext uri="{FF2B5EF4-FFF2-40B4-BE49-F238E27FC236}">
                <a16:creationId xmlns:a16="http://schemas.microsoft.com/office/drawing/2014/main" id="{9C0625FF-BD00-344D-9CC6-4FB6DD3198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87" y="781642"/>
            <a:ext cx="5294715" cy="5294715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B56F350-5195-3942-9BE1-162BB7A69180}"/>
              </a:ext>
            </a:extLst>
          </p:cNvPr>
          <p:cNvSpPr txBox="1"/>
          <p:nvPr/>
        </p:nvSpPr>
        <p:spPr>
          <a:xfrm>
            <a:off x="1574815" y="5299501"/>
            <a:ext cx="33826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sz="4800" dirty="0">
                <a:latin typeface="San Francisco Display Ultraligh" panose="020B0304030202060204" pitchFamily="34" charset="77"/>
              </a:rPr>
              <a:t>Governance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5FF17A1-A511-8F4D-A7EF-892E31F49A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1" r="6392" b="10278"/>
          <a:stretch/>
        </p:blipFill>
        <p:spPr>
          <a:xfrm>
            <a:off x="8353071" y="1143000"/>
            <a:ext cx="1081404" cy="1597384"/>
          </a:xfrm>
          <a:prstGeom prst="rect">
            <a:avLst/>
          </a:prstGeom>
        </p:spPr>
      </p:pic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750786BF-1E56-4A44-9103-F9645AE9C2AD}"/>
              </a:ext>
            </a:extLst>
          </p:cNvPr>
          <p:cNvCxnSpPr/>
          <p:nvPr/>
        </p:nvCxnSpPr>
        <p:spPr>
          <a:xfrm>
            <a:off x="7597588" y="2879279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B843ED2D-F4C8-5243-9AA4-82906C7156BA}"/>
              </a:ext>
            </a:extLst>
          </p:cNvPr>
          <p:cNvCxnSpPr/>
          <p:nvPr/>
        </p:nvCxnSpPr>
        <p:spPr>
          <a:xfrm>
            <a:off x="8113057" y="2897209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C1A73307-DBBA-6941-A1AB-D12756885D18}"/>
              </a:ext>
            </a:extLst>
          </p:cNvPr>
          <p:cNvCxnSpPr/>
          <p:nvPr/>
        </p:nvCxnSpPr>
        <p:spPr>
          <a:xfrm>
            <a:off x="9148477" y="2910655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842F2B7D-2E94-E147-9D05-6C1AD7C6F672}"/>
              </a:ext>
            </a:extLst>
          </p:cNvPr>
          <p:cNvCxnSpPr/>
          <p:nvPr/>
        </p:nvCxnSpPr>
        <p:spPr>
          <a:xfrm>
            <a:off x="9690841" y="2910655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1A27B3EF-E76A-F948-B695-BFD8847373BF}"/>
              </a:ext>
            </a:extLst>
          </p:cNvPr>
          <p:cNvCxnSpPr/>
          <p:nvPr/>
        </p:nvCxnSpPr>
        <p:spPr>
          <a:xfrm>
            <a:off x="9758077" y="2907779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C2C6BE62-0216-2447-B7A7-4F8005921A19}"/>
              </a:ext>
            </a:extLst>
          </p:cNvPr>
          <p:cNvCxnSpPr/>
          <p:nvPr/>
        </p:nvCxnSpPr>
        <p:spPr>
          <a:xfrm>
            <a:off x="9905992" y="2901691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CuadroTexto 21">
            <a:extLst>
              <a:ext uri="{FF2B5EF4-FFF2-40B4-BE49-F238E27FC236}">
                <a16:creationId xmlns:a16="http://schemas.microsoft.com/office/drawing/2014/main" id="{99C24518-86C3-114B-986A-310C903CCDA2}"/>
              </a:ext>
            </a:extLst>
          </p:cNvPr>
          <p:cNvSpPr txBox="1"/>
          <p:nvPr/>
        </p:nvSpPr>
        <p:spPr>
          <a:xfrm>
            <a:off x="6246415" y="3244333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b="1" dirty="0">
                <a:latin typeface="San Francisco Display Ultraligh" panose="020B0304030202060204" pitchFamily="34" charset="77"/>
              </a:rPr>
              <a:t>BANDS</a:t>
            </a:r>
          </a:p>
        </p:txBody>
      </p: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EA345780-16D7-FF4D-8B1F-4EE262B2B437}"/>
              </a:ext>
            </a:extLst>
          </p:cNvPr>
          <p:cNvCxnSpPr>
            <a:cxnSpLocks/>
          </p:cNvCxnSpPr>
          <p:nvPr/>
        </p:nvCxnSpPr>
        <p:spPr>
          <a:xfrm>
            <a:off x="9650500" y="2297299"/>
            <a:ext cx="547293" cy="610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4BA8AD5C-6F25-5B43-8F83-F6A00A2A5173}"/>
              </a:ext>
            </a:extLst>
          </p:cNvPr>
          <p:cNvCxnSpPr>
            <a:cxnSpLocks/>
          </p:cNvCxnSpPr>
          <p:nvPr/>
        </p:nvCxnSpPr>
        <p:spPr>
          <a:xfrm>
            <a:off x="8740588" y="4343400"/>
            <a:ext cx="240715" cy="369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6C313AED-CBAE-A148-9E7E-22AE985B1967}"/>
              </a:ext>
            </a:extLst>
          </p:cNvPr>
          <p:cNvCxnSpPr>
            <a:cxnSpLocks/>
          </p:cNvCxnSpPr>
          <p:nvPr/>
        </p:nvCxnSpPr>
        <p:spPr>
          <a:xfrm flipH="1">
            <a:off x="7735345" y="2299447"/>
            <a:ext cx="384553" cy="706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4470DF64-2ACA-2446-8CD4-21540426FAD8}"/>
              </a:ext>
            </a:extLst>
          </p:cNvPr>
          <p:cNvCxnSpPr>
            <a:cxnSpLocks/>
          </p:cNvCxnSpPr>
          <p:nvPr/>
        </p:nvCxnSpPr>
        <p:spPr>
          <a:xfrm flipH="1">
            <a:off x="9243097" y="4221062"/>
            <a:ext cx="291618" cy="758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3066C592-8BA5-C140-B2D3-A4BFABA52130}"/>
              </a:ext>
            </a:extLst>
          </p:cNvPr>
          <p:cNvCxnSpPr>
            <a:cxnSpLocks/>
          </p:cNvCxnSpPr>
          <p:nvPr/>
        </p:nvCxnSpPr>
        <p:spPr>
          <a:xfrm>
            <a:off x="7982237" y="4401998"/>
            <a:ext cx="711650" cy="791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7DA4559A-EF59-434F-8DD2-F44E17A645A2}"/>
              </a:ext>
            </a:extLst>
          </p:cNvPr>
          <p:cNvCxnSpPr>
            <a:cxnSpLocks/>
          </p:cNvCxnSpPr>
          <p:nvPr/>
        </p:nvCxnSpPr>
        <p:spPr>
          <a:xfrm>
            <a:off x="8389521" y="4345263"/>
            <a:ext cx="369222" cy="4376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3" name="Imagen 42">
            <a:extLst>
              <a:ext uri="{FF2B5EF4-FFF2-40B4-BE49-F238E27FC236}">
                <a16:creationId xmlns:a16="http://schemas.microsoft.com/office/drawing/2014/main" id="{11DEC304-9A12-F540-8FC2-A38C7F2374D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938" y="1372039"/>
            <a:ext cx="749953" cy="920188"/>
          </a:xfrm>
          <a:prstGeom prst="rect">
            <a:avLst/>
          </a:prstGeom>
        </p:spPr>
      </p:pic>
      <p:pic>
        <p:nvPicPr>
          <p:cNvPr id="44" name="Imagen 43">
            <a:extLst>
              <a:ext uri="{FF2B5EF4-FFF2-40B4-BE49-F238E27FC236}">
                <a16:creationId xmlns:a16="http://schemas.microsoft.com/office/drawing/2014/main" id="{00DD06BB-FFFC-0343-A624-FE285CB0C5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658" y="1379259"/>
            <a:ext cx="749953" cy="920188"/>
          </a:xfrm>
          <a:prstGeom prst="rect">
            <a:avLst/>
          </a:prstGeom>
        </p:spPr>
      </p:pic>
      <p:sp>
        <p:nvSpPr>
          <p:cNvPr id="45" name="CuadroTexto 44">
            <a:extLst>
              <a:ext uri="{FF2B5EF4-FFF2-40B4-BE49-F238E27FC236}">
                <a16:creationId xmlns:a16="http://schemas.microsoft.com/office/drawing/2014/main" id="{055F6084-22E0-B041-853B-4878E6C7C810}"/>
              </a:ext>
            </a:extLst>
          </p:cNvPr>
          <p:cNvSpPr txBox="1"/>
          <p:nvPr/>
        </p:nvSpPr>
        <p:spPr>
          <a:xfrm>
            <a:off x="4903078" y="1116078"/>
            <a:ext cx="55175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sz="8800" dirty="0"/>
              <a:t>!</a:t>
            </a:r>
          </a:p>
        </p:txBody>
      </p:sp>
      <p:pic>
        <p:nvPicPr>
          <p:cNvPr id="46" name="Imagen 45">
            <a:extLst>
              <a:ext uri="{FF2B5EF4-FFF2-40B4-BE49-F238E27FC236}">
                <a16:creationId xmlns:a16="http://schemas.microsoft.com/office/drawing/2014/main" id="{878D53B8-A98A-2643-BDF5-9A2767A1ED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54333" y="1017390"/>
            <a:ext cx="240964" cy="240964"/>
          </a:xfrm>
          <a:prstGeom prst="rect">
            <a:avLst/>
          </a:prstGeom>
        </p:spPr>
      </p:pic>
      <p:pic>
        <p:nvPicPr>
          <p:cNvPr id="48" name="Imagen 47">
            <a:extLst>
              <a:ext uri="{FF2B5EF4-FFF2-40B4-BE49-F238E27FC236}">
                <a16:creationId xmlns:a16="http://schemas.microsoft.com/office/drawing/2014/main" id="{16FF92B4-50B7-4C45-A4C9-E6AD684702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1331" y="1258354"/>
            <a:ext cx="936061" cy="936061"/>
          </a:xfrm>
          <a:prstGeom prst="rect">
            <a:avLst/>
          </a:prstGeom>
        </p:spPr>
      </p:pic>
      <p:pic>
        <p:nvPicPr>
          <p:cNvPr id="49" name="Imagen 48">
            <a:extLst>
              <a:ext uri="{FF2B5EF4-FFF2-40B4-BE49-F238E27FC236}">
                <a16:creationId xmlns:a16="http://schemas.microsoft.com/office/drawing/2014/main" id="{29F49F41-67AD-264F-A7A8-5CC21BA7EE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50280" y="4922435"/>
            <a:ext cx="1598251" cy="1021959"/>
          </a:xfrm>
          <a:prstGeom prst="rect">
            <a:avLst/>
          </a:prstGeom>
        </p:spPr>
      </p:pic>
      <p:cxnSp>
        <p:nvCxnSpPr>
          <p:cNvPr id="51" name="Conector recto 50">
            <a:extLst>
              <a:ext uri="{FF2B5EF4-FFF2-40B4-BE49-F238E27FC236}">
                <a16:creationId xmlns:a16="http://schemas.microsoft.com/office/drawing/2014/main" id="{FCC9F79E-ECBE-2844-B758-502FB07436B3}"/>
              </a:ext>
            </a:extLst>
          </p:cNvPr>
          <p:cNvCxnSpPr/>
          <p:nvPr/>
        </p:nvCxnSpPr>
        <p:spPr>
          <a:xfrm>
            <a:off x="10408015" y="2907778"/>
            <a:ext cx="0" cy="8052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398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962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captura de pantalla&#10;&#10;&#10;&#10;Descripción generada automáticamente">
            <a:extLst>
              <a:ext uri="{FF2B5EF4-FFF2-40B4-BE49-F238E27FC236}">
                <a16:creationId xmlns:a16="http://schemas.microsoft.com/office/drawing/2014/main" id="{3E8A643F-EFF3-A941-A9A3-C6578CEE28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0" b="1045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Marco 5">
            <a:extLst>
              <a:ext uri="{FF2B5EF4-FFF2-40B4-BE49-F238E27FC236}">
                <a16:creationId xmlns:a16="http://schemas.microsoft.com/office/drawing/2014/main" id="{19BF6412-88A1-6B4A-87FA-2F36EB03F068}"/>
              </a:ext>
            </a:extLst>
          </p:cNvPr>
          <p:cNvSpPr/>
          <p:nvPr/>
        </p:nvSpPr>
        <p:spPr>
          <a:xfrm>
            <a:off x="5970850" y="3966438"/>
            <a:ext cx="714565" cy="823566"/>
          </a:xfrm>
          <a:prstGeom prst="fram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R">
              <a:solidFill>
                <a:schemeClr val="tx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76D7185-A125-B348-BDF4-884B5FAAA440}"/>
              </a:ext>
            </a:extLst>
          </p:cNvPr>
          <p:cNvSpPr txBox="1"/>
          <p:nvPr/>
        </p:nvSpPr>
        <p:spPr>
          <a:xfrm>
            <a:off x="5715000" y="3738908"/>
            <a:ext cx="168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R" b="1" dirty="0">
                <a:solidFill>
                  <a:srgbClr val="FF0000"/>
                </a:solidFill>
                <a:highlight>
                  <a:srgbClr val="000000"/>
                </a:highlight>
                <a:latin typeface="Bebas" pitchFamily="2" charset="0"/>
              </a:rPr>
              <a:t>AUCTION 73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3172C46-6314-1847-9500-FDEC83B4C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531" y="61324"/>
            <a:ext cx="224621" cy="188318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3E3D6B3-46B1-614D-8EB5-3818D17B8865}"/>
              </a:ext>
            </a:extLst>
          </p:cNvPr>
          <p:cNvSpPr txBox="1"/>
          <p:nvPr/>
        </p:nvSpPr>
        <p:spPr>
          <a:xfrm>
            <a:off x="30795" y="1595"/>
            <a:ext cx="1195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R" sz="1400" b="1" dirty="0">
                <a:latin typeface="San Francisco Display Ultraligh" panose="020B0304030202060204" pitchFamily="34" charset="77"/>
              </a:rPr>
              <a:t>Image credit:</a:t>
            </a:r>
          </a:p>
        </p:txBody>
      </p:sp>
      <p:sp>
        <p:nvSpPr>
          <p:cNvPr id="8" name="Marco 7">
            <a:extLst>
              <a:ext uri="{FF2B5EF4-FFF2-40B4-BE49-F238E27FC236}">
                <a16:creationId xmlns:a16="http://schemas.microsoft.com/office/drawing/2014/main" id="{7B369E16-9DD5-0844-9795-707CDB384473}"/>
              </a:ext>
            </a:extLst>
          </p:cNvPr>
          <p:cNvSpPr/>
          <p:nvPr/>
        </p:nvSpPr>
        <p:spPr>
          <a:xfrm>
            <a:off x="-76519" y="-72592"/>
            <a:ext cx="1658829" cy="423492"/>
          </a:xfrm>
          <a:prstGeom prst="frame">
            <a:avLst>
              <a:gd name="adj1" fmla="val 8745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1852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5A2AC5-83EE-BD41-833B-F677A11EE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R" dirty="0"/>
              <a:t>II. Explanation of Variables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61589CE-751E-0B47-8C04-6F4FFF316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7492" cy="4351338"/>
          </a:xfrm>
        </p:spPr>
        <p:txBody>
          <a:bodyPr numCol="2">
            <a:normAutofit fontScale="77500" lnSpcReduction="20000"/>
          </a:bodyPr>
          <a:lstStyle/>
          <a:p>
            <a:pPr marL="0" indent="0">
              <a:buNone/>
            </a:pPr>
            <a:r>
              <a:rPr lang="es-PR" dirty="0"/>
              <a:t>Antigua and Barbuda</a:t>
            </a:r>
          </a:p>
          <a:p>
            <a:pPr marL="0" indent="0">
              <a:buNone/>
            </a:pPr>
            <a:r>
              <a:rPr lang="es-PR" dirty="0"/>
              <a:t>The Bahamas</a:t>
            </a:r>
          </a:p>
          <a:p>
            <a:pPr marL="0" indent="0">
              <a:buNone/>
            </a:pPr>
            <a:r>
              <a:rPr lang="es-PR" dirty="0"/>
              <a:t>Barbados</a:t>
            </a:r>
          </a:p>
          <a:p>
            <a:pPr marL="0" indent="0">
              <a:buNone/>
            </a:pPr>
            <a:r>
              <a:rPr lang="es-PR" dirty="0"/>
              <a:t>Belize</a:t>
            </a:r>
          </a:p>
          <a:p>
            <a:pPr marL="0" indent="0">
              <a:buNone/>
            </a:pPr>
            <a:r>
              <a:rPr lang="es-PR" dirty="0"/>
              <a:t>Canada</a:t>
            </a:r>
          </a:p>
          <a:p>
            <a:pPr marL="0" indent="0">
              <a:buNone/>
            </a:pPr>
            <a:r>
              <a:rPr lang="es-PR" dirty="0"/>
              <a:t>Costa Rica</a:t>
            </a:r>
          </a:p>
          <a:p>
            <a:pPr marL="0" indent="0">
              <a:buNone/>
            </a:pPr>
            <a:r>
              <a:rPr lang="es-PR" dirty="0"/>
              <a:t>Cuba</a:t>
            </a:r>
          </a:p>
          <a:p>
            <a:pPr marL="0" indent="0">
              <a:buNone/>
            </a:pPr>
            <a:r>
              <a:rPr lang="es-PR" dirty="0"/>
              <a:t>Dominica</a:t>
            </a:r>
          </a:p>
          <a:p>
            <a:pPr marL="0" indent="0">
              <a:buNone/>
            </a:pPr>
            <a:r>
              <a:rPr lang="es-PR" dirty="0"/>
              <a:t>Dominican Republic</a:t>
            </a:r>
          </a:p>
          <a:p>
            <a:pPr marL="0" indent="0">
              <a:buNone/>
            </a:pPr>
            <a:r>
              <a:rPr lang="es-PR" dirty="0"/>
              <a:t>El Salvador</a:t>
            </a:r>
          </a:p>
          <a:p>
            <a:pPr marL="0" indent="0">
              <a:buNone/>
            </a:pPr>
            <a:r>
              <a:rPr lang="es-PR" dirty="0"/>
              <a:t>Grenada </a:t>
            </a:r>
          </a:p>
          <a:p>
            <a:pPr marL="0" indent="0">
              <a:buNone/>
            </a:pPr>
            <a:r>
              <a:rPr lang="es-PR" dirty="0"/>
              <a:t>Guatemala</a:t>
            </a:r>
          </a:p>
          <a:p>
            <a:pPr marL="0" indent="0">
              <a:buNone/>
            </a:pPr>
            <a:r>
              <a:rPr lang="es-PR" dirty="0"/>
              <a:t>Haiti</a:t>
            </a:r>
          </a:p>
          <a:p>
            <a:pPr marL="0" indent="0">
              <a:buNone/>
            </a:pPr>
            <a:r>
              <a:rPr lang="es-PR" dirty="0"/>
              <a:t>Honduras</a:t>
            </a:r>
          </a:p>
          <a:p>
            <a:pPr marL="0" indent="0">
              <a:buNone/>
            </a:pPr>
            <a:r>
              <a:rPr lang="es-PR" dirty="0"/>
              <a:t>Jamaica</a:t>
            </a:r>
          </a:p>
          <a:p>
            <a:pPr marL="0" indent="0">
              <a:buNone/>
            </a:pPr>
            <a:r>
              <a:rPr lang="es-PR" dirty="0"/>
              <a:t>Mexico</a:t>
            </a:r>
          </a:p>
          <a:p>
            <a:pPr marL="0" indent="0">
              <a:buNone/>
            </a:pPr>
            <a:r>
              <a:rPr lang="es-PR" dirty="0"/>
              <a:t>Nicaragua</a:t>
            </a:r>
          </a:p>
          <a:p>
            <a:pPr marL="0" indent="0">
              <a:buNone/>
            </a:pPr>
            <a:r>
              <a:rPr lang="es-PR" dirty="0"/>
              <a:t>Panama</a:t>
            </a:r>
          </a:p>
          <a:p>
            <a:pPr marL="0" indent="0">
              <a:buNone/>
            </a:pPr>
            <a:r>
              <a:rPr lang="es-PR" dirty="0"/>
              <a:t>Saint Kitts and Nevis</a:t>
            </a:r>
          </a:p>
          <a:p>
            <a:pPr marL="0" indent="0">
              <a:buNone/>
            </a:pPr>
            <a:r>
              <a:rPr lang="es-PR" dirty="0"/>
              <a:t>Saint Lucia</a:t>
            </a:r>
          </a:p>
          <a:p>
            <a:pPr marL="0" indent="0">
              <a:buNone/>
            </a:pPr>
            <a:r>
              <a:rPr lang="es-PR" dirty="0"/>
              <a:t>Saint Vincent and the Grenadines </a:t>
            </a:r>
          </a:p>
          <a:p>
            <a:pPr marL="0" indent="0">
              <a:buNone/>
            </a:pPr>
            <a:r>
              <a:rPr lang="es-PR" dirty="0"/>
              <a:t>Trinidad and Tobago</a:t>
            </a:r>
          </a:p>
          <a:p>
            <a:pPr marL="0" indent="0">
              <a:buNone/>
            </a:pPr>
            <a:r>
              <a:rPr lang="es-PR" dirty="0"/>
              <a:t>United States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3312E59-2BE2-F444-A651-19D25DA8B853}"/>
              </a:ext>
            </a:extLst>
          </p:cNvPr>
          <p:cNvSpPr txBox="1"/>
          <p:nvPr/>
        </p:nvSpPr>
        <p:spPr>
          <a:xfrm>
            <a:off x="2803161" y="1469036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i="1" dirty="0"/>
              <a:t>i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BE7E5B3-976B-BE4A-B1B7-C9EE2B8843CF}"/>
              </a:ext>
            </a:extLst>
          </p:cNvPr>
          <p:cNvSpPr txBox="1"/>
          <p:nvPr/>
        </p:nvSpPr>
        <p:spPr>
          <a:xfrm>
            <a:off x="9872133" y="1338142"/>
            <a:ext cx="239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dirty="0"/>
              <a:t>j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AE8213F-B6B2-2345-BE3F-0824E0178E7F}"/>
              </a:ext>
            </a:extLst>
          </p:cNvPr>
          <p:cNvSpPr txBox="1"/>
          <p:nvPr/>
        </p:nvSpPr>
        <p:spPr>
          <a:xfrm>
            <a:off x="8230914" y="4001294"/>
            <a:ext cx="352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R" dirty="0"/>
              <a:t>36 Independent spectrum auctions </a:t>
            </a:r>
          </a:p>
        </p:txBody>
      </p:sp>
    </p:spTree>
    <p:extLst>
      <p:ext uri="{BB962C8B-B14F-4D97-AF65-F5344CB8AC3E}">
        <p14:creationId xmlns:p14="http://schemas.microsoft.com/office/powerpoint/2010/main" val="264514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6D5EAD-784A-B143-9ADF-DF3D8A858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R" dirty="0"/>
              <a:t>III. Valididity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D6DAEB-F410-244E-AAF8-46B865024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4246142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902A5-3C2D-0648-A9D7-C7037E2F2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R" dirty="0"/>
              <a:t>IV. Data Reporting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DA41988-59BC-5348-9D5A-1FFEF02B5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144277616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123</Words>
  <Application>Microsoft Macintosh PowerPoint</Application>
  <PresentationFormat>Panorámica</PresentationFormat>
  <Paragraphs>53</Paragraphs>
  <Slides>11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Bebas</vt:lpstr>
      <vt:lpstr>Calibri</vt:lpstr>
      <vt:lpstr>Calibri Light</vt:lpstr>
      <vt:lpstr>San Francisco Display Ultraligh</vt:lpstr>
      <vt:lpstr>Tema de Office</vt:lpstr>
      <vt:lpstr>Reapproaching Property Rights and Wireless License Values</vt:lpstr>
      <vt:lpstr>Contents of Report</vt:lpstr>
      <vt:lpstr>Presentación de PowerPoint</vt:lpstr>
      <vt:lpstr>Presentación de PowerPoint</vt:lpstr>
      <vt:lpstr>Presentación de PowerPoint</vt:lpstr>
      <vt:lpstr>Presentación de PowerPoint</vt:lpstr>
      <vt:lpstr>II. Explanation of Variables</vt:lpstr>
      <vt:lpstr>III. Valididity</vt:lpstr>
      <vt:lpstr>IV. Data Reporting</vt:lpstr>
      <vt:lpstr>V. Explanations and Results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Reapproaching Property Rights and Wireless License Values</dc:title>
  <dc:creator>Boone, Christopher (boonech)</dc:creator>
  <cp:lastModifiedBy>Boone, Christopher (boonech)</cp:lastModifiedBy>
  <cp:revision>6</cp:revision>
  <dcterms:created xsi:type="dcterms:W3CDTF">2018-11-28T06:23:30Z</dcterms:created>
  <dcterms:modified xsi:type="dcterms:W3CDTF">2018-11-28T07:23:42Z</dcterms:modified>
</cp:coreProperties>
</file>